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4"/>
  </p:notesMasterIdLst>
  <p:sldIdLst>
    <p:sldId id="256" r:id="rId2"/>
    <p:sldId id="259" r:id="rId3"/>
    <p:sldId id="264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6" r:id="rId25"/>
    <p:sldId id="287" r:id="rId26"/>
    <p:sldId id="288" r:id="rId27"/>
    <p:sldId id="297" r:id="rId28"/>
    <p:sldId id="289" r:id="rId29"/>
    <p:sldId id="290" r:id="rId30"/>
    <p:sldId id="291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0" autoAdjust="0"/>
  </p:normalViewPr>
  <p:slideViewPr>
    <p:cSldViewPr>
      <p:cViewPr varScale="1">
        <p:scale>
          <a:sx n="61" d="100"/>
          <a:sy n="61" d="100"/>
        </p:scale>
        <p:origin x="-86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72A07A-8129-4180-9EA2-78606FCF8A6B}" type="datetimeFigureOut">
              <a:rPr lang="en-US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C49B3F-E809-460F-B8D4-7C5EF7C0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4FB8EA-4E3F-44D9-BC6B-157C4C675C4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1E233-9E6F-42B8-BBAD-E3C2717D11C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FD55D-F378-4765-BF71-4AB052648A1F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E1AA-31E5-4EB5-965A-DE3DF1AD1C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E9BA9-6A21-4ED3-9959-D06EDFE23083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E95E-619F-4FB9-8EFE-97AE874AA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73A23-E16C-4414-B6EF-C92219FC6CCD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8C2E7-278F-4BE8-B76B-1CDD36195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CBA99-CDC2-4903-AA3D-A4F1D3848BF9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60C3C-C31D-4DCF-8EB8-9C39854D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530D1-B8D1-48AA-9A70-5773D7BB48ED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609C8-E746-4206-BD78-78CDE927F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852B0-B25A-4D02-8BC7-83D64C1E7518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A304-E630-400E-84C3-B09F38F5E4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9850F-C1BB-43C7-87BC-F0A2049F684F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7F1B4-4AD1-47B7-AD68-110D1C3A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6A3FDE-D5EF-4E2A-B4F5-9DD43A542332}" type="datetimeFigureOut">
              <a:rPr lang="en-US" smtClean="0"/>
              <a:pPr>
                <a:defRPr/>
              </a:pPr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63539C-E204-46C7-A118-30746BDAAB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Operating System Review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 Desktop PC Boots</a:t>
            </a:r>
            <a:endParaRPr lang="en-US" dirty="0"/>
          </a:p>
        </p:txBody>
      </p:sp>
      <p:pic>
        <p:nvPicPr>
          <p:cNvPr id="17411" name="Picture 12" descr="Fig8-04 mod step 5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738" y="1484313"/>
            <a:ext cx="591026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8600" y="1524000"/>
            <a:ext cx="2667000" cy="3786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5: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BIOS looks for system files in drive C (hard disk), can also look in the CD/DVD drive or USB drive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The drive that boots the computer is called the boot drive.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4343400" y="3429000"/>
            <a:ext cx="1295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 rot="-5400000">
            <a:off x="4640263" y="4608513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7010400" y="3810000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hard disk</a:t>
            </a: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14478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CD-ROM drive</a:t>
            </a:r>
          </a:p>
        </p:txBody>
      </p:sp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6934200" y="2895600"/>
            <a:ext cx="762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CMOS</a:t>
            </a:r>
          </a:p>
        </p:txBody>
      </p: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6781800" y="1981200"/>
            <a:ext cx="1676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floppy disk drive</a:t>
            </a: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5029200" y="5410200"/>
            <a:ext cx="1905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expansion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 Desktop PC Boots</a:t>
            </a:r>
            <a:endParaRPr lang="en-US" dirty="0"/>
          </a:p>
        </p:txBody>
      </p:sp>
      <p:pic>
        <p:nvPicPr>
          <p:cNvPr id="18435" name="Picture 15" descr="Fig8-04 mod step 6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1484313"/>
            <a:ext cx="591026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6"/>
          <p:cNvSpPr txBox="1">
            <a:spLocks noChangeArrowheads="1"/>
          </p:cNvSpPr>
          <p:nvPr/>
        </p:nvSpPr>
        <p:spPr bwMode="auto">
          <a:xfrm>
            <a:off x="304800" y="1447800"/>
            <a:ext cx="2590800" cy="1616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6: Boot program loads kernel of operating system into RAM from boot drive</a:t>
            </a:r>
          </a:p>
        </p:txBody>
      </p:sp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4343400" y="3429000"/>
            <a:ext cx="1295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 rot="-5400000">
            <a:off x="4640263" y="4608513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BIOS</a:t>
            </a:r>
          </a:p>
        </p:txBody>
      </p:sp>
      <p:sp>
        <p:nvSpPr>
          <p:cNvPr id="18439" name="Text Box 19"/>
          <p:cNvSpPr txBox="1">
            <a:spLocks noChangeArrowheads="1"/>
          </p:cNvSpPr>
          <p:nvPr/>
        </p:nvSpPr>
        <p:spPr bwMode="auto">
          <a:xfrm>
            <a:off x="7010400" y="3810000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hard disk</a:t>
            </a:r>
          </a:p>
        </p:txBody>
      </p:sp>
      <p:sp>
        <p:nvSpPr>
          <p:cNvPr id="18440" name="Text Box 20"/>
          <p:cNvSpPr txBox="1">
            <a:spLocks noChangeArrowheads="1"/>
          </p:cNvSpPr>
          <p:nvPr/>
        </p:nvSpPr>
        <p:spPr bwMode="auto">
          <a:xfrm>
            <a:off x="6934200" y="2438400"/>
            <a:ext cx="14478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CD-ROM drive</a:t>
            </a:r>
          </a:p>
        </p:txBody>
      </p:sp>
      <p:sp>
        <p:nvSpPr>
          <p:cNvPr id="18441" name="Text Box 21"/>
          <p:cNvSpPr txBox="1">
            <a:spLocks noChangeArrowheads="1"/>
          </p:cNvSpPr>
          <p:nvPr/>
        </p:nvSpPr>
        <p:spPr bwMode="auto">
          <a:xfrm>
            <a:off x="5181600" y="3962400"/>
            <a:ext cx="1447800" cy="5175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(RAM) memory modules</a:t>
            </a:r>
          </a:p>
        </p:txBody>
      </p:sp>
      <p:sp>
        <p:nvSpPr>
          <p:cNvPr id="18442" name="Text Box 22"/>
          <p:cNvSpPr txBox="1">
            <a:spLocks noChangeArrowheads="1"/>
          </p:cNvSpPr>
          <p:nvPr/>
        </p:nvSpPr>
        <p:spPr bwMode="auto">
          <a:xfrm>
            <a:off x="6934200" y="2895600"/>
            <a:ext cx="762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CMOS</a:t>
            </a:r>
          </a:p>
        </p:txBody>
      </p:sp>
      <p:sp>
        <p:nvSpPr>
          <p:cNvPr id="18443" name="Text Box 23"/>
          <p:cNvSpPr txBox="1">
            <a:spLocks noChangeArrowheads="1"/>
          </p:cNvSpPr>
          <p:nvPr/>
        </p:nvSpPr>
        <p:spPr bwMode="auto">
          <a:xfrm>
            <a:off x="6781800" y="1981200"/>
            <a:ext cx="1676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floppy disk drive</a:t>
            </a:r>
          </a:p>
        </p:txBody>
      </p:sp>
      <p:sp>
        <p:nvSpPr>
          <p:cNvPr id="18444" name="Text Box 24"/>
          <p:cNvSpPr txBox="1">
            <a:spLocks noChangeArrowheads="1"/>
          </p:cNvSpPr>
          <p:nvPr/>
        </p:nvSpPr>
        <p:spPr bwMode="auto">
          <a:xfrm>
            <a:off x="8229600" y="4876800"/>
            <a:ext cx="91440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Step 6</a:t>
            </a:r>
          </a:p>
        </p:txBody>
      </p:sp>
      <p:sp>
        <p:nvSpPr>
          <p:cNvPr id="18445" name="Text Box 25"/>
          <p:cNvSpPr txBox="1">
            <a:spLocks noChangeArrowheads="1"/>
          </p:cNvSpPr>
          <p:nvPr/>
        </p:nvSpPr>
        <p:spPr bwMode="auto">
          <a:xfrm>
            <a:off x="5029200" y="5410200"/>
            <a:ext cx="1905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expansion cards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304800" y="3124200"/>
            <a:ext cx="2590800" cy="1006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Operating system in memory takes control of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 Desktop PC Boots</a:t>
            </a:r>
            <a:endParaRPr lang="en-US" dirty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81000" y="1604963"/>
            <a:ext cx="4191000" cy="1006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7: Operating system loads configuration information and displays desktop on screen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1000" y="2595563"/>
            <a:ext cx="419100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Operating system executes programs in </a:t>
            </a:r>
            <a:r>
              <a:rPr lang="en-US" sz="2000" b="1" dirty="0" err="1"/>
              <a:t>StartUp</a:t>
            </a:r>
            <a:r>
              <a:rPr lang="en-US" sz="2000" b="1" dirty="0"/>
              <a:t> folder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743200"/>
            <a:ext cx="8636000" cy="3733800"/>
            <a:chOff x="381000" y="2743200"/>
            <a:chExt cx="8636000" cy="3733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2743200"/>
              <a:ext cx="4978400" cy="3733800"/>
            </a:xfrm>
            <a:prstGeom prst="rect">
              <a:avLst/>
            </a:prstGeom>
          </p:spPr>
        </p:pic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381000" y="3657600"/>
              <a:ext cx="2514600" cy="13234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click Start  to display list of applications you can run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05000" y="4724400"/>
              <a:ext cx="2133600" cy="1600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505200" cy="462597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Verdana" pitchFamily="34" charset="0"/>
              </a:rPr>
              <a:t>Controls how you enter data and instructions and how information is displays on screen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Two Types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Command line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Graphic User Interface (GUI)</a:t>
            </a:r>
          </a:p>
        </p:txBody>
      </p:sp>
      <p:pic>
        <p:nvPicPr>
          <p:cNvPr id="4" name="Picture 3" descr="Command line interfa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14600"/>
            <a:ext cx="5105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514600"/>
            <a:ext cx="5080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Functions – Multitasking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The operating system can have more them one program running at the same time.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Programs run in the foreground are currently in use.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All other programs run in background</a:t>
            </a:r>
          </a:p>
        </p:txBody>
      </p:sp>
      <p:pic>
        <p:nvPicPr>
          <p:cNvPr id="4" name="Picture 3" descr="Multitask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5100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otification are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686175"/>
            <a:ext cx="45434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– 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343400" cy="4625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As more programs are started more memory is needed to have them available for use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OS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Internet Explorer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Microsoft Word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Photo Studio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PowerPoint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When you close an application memory is released for 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4876800"/>
            <a:ext cx="19812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Operating System and  Start-up Programs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4343400"/>
            <a:ext cx="1981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Internet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3657600"/>
            <a:ext cx="19812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Microsoft Word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2743200"/>
            <a:ext cx="1981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Photo Studio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905000"/>
            <a:ext cx="1981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PowerPoint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077200" y="1905000"/>
            <a:ext cx="609600" cy="457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90002" y="3581400"/>
            <a:ext cx="553998" cy="120481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/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– </a:t>
            </a:r>
            <a:r>
              <a:rPr lang="en-US" dirty="0" err="1" smtClean="0"/>
              <a:t>Virtural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048000" cy="508317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Verdana" pitchFamily="34" charset="0"/>
              </a:rPr>
              <a:t>Virtual memory (VM) management allocates portion of hard  disk to function like RAM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This occurs when the amount of information that needs to be accessed by the CPU exceeds the amount of memory the PC contains.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57600" y="1828800"/>
            <a:ext cx="1981200" cy="4572000"/>
            <a:chOff x="3657600" y="1828800"/>
            <a:chExt cx="1981200" cy="4572000"/>
          </a:xfrm>
        </p:grpSpPr>
        <p:sp>
          <p:nvSpPr>
            <p:cNvPr id="4" name="Rectangle 3"/>
            <p:cNvSpPr/>
            <p:nvPr/>
          </p:nvSpPr>
          <p:spPr>
            <a:xfrm>
              <a:off x="3657600" y="4800600"/>
              <a:ext cx="1981200" cy="160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Operating System and  Start-up Programs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4267200"/>
              <a:ext cx="198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Internet Explorer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3581400"/>
              <a:ext cx="1981200" cy="685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Microsoft Word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2667000"/>
              <a:ext cx="19812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Photo Studio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1828800"/>
              <a:ext cx="1981200" cy="838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PowerPoint</a:t>
              </a:r>
            </a:p>
          </p:txBody>
        </p:sp>
      </p:grpSp>
      <p:pic>
        <p:nvPicPr>
          <p:cNvPr id="9" name="Picture 8" descr="hard dri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1752600"/>
            <a:ext cx="30607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715000" y="1828800"/>
            <a:ext cx="1066800" cy="4572000"/>
            <a:chOff x="5715000" y="1828800"/>
            <a:chExt cx="1066800" cy="4572000"/>
          </a:xfrm>
        </p:grpSpPr>
        <p:sp>
          <p:nvSpPr>
            <p:cNvPr id="11" name="Right Brace 10"/>
            <p:cNvSpPr/>
            <p:nvPr/>
          </p:nvSpPr>
          <p:spPr>
            <a:xfrm>
              <a:off x="5715000" y="1828800"/>
              <a:ext cx="609600" cy="457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27802" y="3505200"/>
              <a:ext cx="553998" cy="120481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Memory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Opreating</a:t>
            </a:r>
            <a:r>
              <a:rPr lang="en-US" dirty="0" smtClean="0"/>
              <a:t> Systems - Jobs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A job is an operation that the processor handles.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Job scheduling is a dynamic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Opreating</a:t>
            </a:r>
            <a:r>
              <a:rPr lang="en-US" dirty="0" smtClean="0"/>
              <a:t> Systems - Jobs</a:t>
            </a:r>
            <a:endParaRPr lang="en-US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0400" y="2514600"/>
            <a:ext cx="2971800" cy="1524000"/>
            <a:chOff x="2016" y="2112"/>
            <a:chExt cx="1872" cy="960"/>
          </a:xfrm>
        </p:grpSpPr>
        <p:sp>
          <p:nvSpPr>
            <p:cNvPr id="25623" name="Rectangle 7"/>
            <p:cNvSpPr>
              <a:spLocks noChangeArrowheads="1"/>
            </p:cNvSpPr>
            <p:nvPr/>
          </p:nvSpPr>
          <p:spPr bwMode="auto">
            <a:xfrm>
              <a:off x="2112" y="2112"/>
              <a:ext cx="1680" cy="960"/>
            </a:xfrm>
            <a:prstGeom prst="rect">
              <a:avLst/>
            </a:prstGeom>
            <a:gradFill rotWithShape="0">
              <a:gsLst>
                <a:gs pos="0">
                  <a:srgbClr val="6600CC"/>
                </a:gs>
                <a:gs pos="100000">
                  <a:srgbClr val="80008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6600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5624" name="Text Box 8"/>
            <p:cNvSpPr txBox="1">
              <a:spLocks noChangeArrowheads="1"/>
            </p:cNvSpPr>
            <p:nvPr/>
          </p:nvSpPr>
          <p:spPr bwMode="auto">
            <a:xfrm>
              <a:off x="2016" y="2160"/>
              <a:ext cx="1872" cy="7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job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An operation the processor manages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76800" y="3733800"/>
            <a:ext cx="2514600" cy="2209800"/>
            <a:chOff x="3072" y="2880"/>
            <a:chExt cx="1584" cy="1392"/>
          </a:xfrm>
        </p:grpSpPr>
        <p:sp>
          <p:nvSpPr>
            <p:cNvPr id="25620" name="Line 10"/>
            <p:cNvSpPr>
              <a:spLocks noChangeShapeType="1"/>
            </p:cNvSpPr>
            <p:nvPr/>
          </p:nvSpPr>
          <p:spPr bwMode="auto">
            <a:xfrm flipH="1" flipV="1">
              <a:off x="3552" y="2880"/>
              <a:ext cx="19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1" name="Rectangle 11"/>
            <p:cNvSpPr>
              <a:spLocks noChangeArrowheads="1"/>
            </p:cNvSpPr>
            <p:nvPr/>
          </p:nvSpPr>
          <p:spPr bwMode="auto">
            <a:xfrm>
              <a:off x="3072" y="3264"/>
              <a:ext cx="1584" cy="1008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A5002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800080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5622" name="Text Box 12"/>
            <p:cNvSpPr txBox="1">
              <a:spLocks noChangeArrowheads="1"/>
            </p:cNvSpPr>
            <p:nvPr/>
          </p:nvSpPr>
          <p:spPr bwMode="auto">
            <a:xfrm>
              <a:off x="3168" y="3600"/>
              <a:ext cx="1392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processing instructions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33600" y="3733800"/>
            <a:ext cx="2514600" cy="2209800"/>
            <a:chOff x="1344" y="2880"/>
            <a:chExt cx="1584" cy="1392"/>
          </a:xfrm>
        </p:grpSpPr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H="1">
              <a:off x="2208" y="2880"/>
              <a:ext cx="144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617" name="Group 15"/>
            <p:cNvGrpSpPr>
              <a:grpSpLocks/>
            </p:cNvGrpSpPr>
            <p:nvPr/>
          </p:nvGrpSpPr>
          <p:grpSpPr bwMode="auto">
            <a:xfrm>
              <a:off x="1344" y="3264"/>
              <a:ext cx="1584" cy="1008"/>
              <a:chOff x="1344" y="3264"/>
              <a:chExt cx="1584" cy="1008"/>
            </a:xfrm>
          </p:grpSpPr>
          <p:sp>
            <p:nvSpPr>
              <p:cNvPr id="25618" name="Rectangle 16"/>
              <p:cNvSpPr>
                <a:spLocks noChangeArrowheads="1"/>
              </p:cNvSpPr>
              <p:nvPr/>
            </p:nvSpPr>
            <p:spPr bwMode="auto">
              <a:xfrm>
                <a:off x="1344" y="3264"/>
                <a:ext cx="1584" cy="1008"/>
              </a:xfrm>
              <a:prstGeom prst="rect">
                <a:avLst/>
              </a:prstGeom>
              <a:gradFill rotWithShape="0">
                <a:gsLst>
                  <a:gs pos="0">
                    <a:srgbClr val="800080"/>
                  </a:gs>
                  <a:gs pos="100000">
                    <a:srgbClr val="A50021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800080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5619" name="Text Box 17"/>
              <p:cNvSpPr txBox="1">
                <a:spLocks noChangeArrowheads="1"/>
              </p:cNvSpPr>
              <p:nvPr/>
            </p:nvSpPr>
            <p:spPr bwMode="auto">
              <a:xfrm>
                <a:off x="1584" y="3408"/>
                <a:ext cx="1200" cy="7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sending information to an output device</a:t>
                </a: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791200" y="3048000"/>
            <a:ext cx="3352800" cy="1600200"/>
            <a:chOff x="3648" y="2448"/>
            <a:chExt cx="2112" cy="1008"/>
          </a:xfrm>
        </p:grpSpPr>
        <p:grpSp>
          <p:nvGrpSpPr>
            <p:cNvPr id="25612" name="Group 19"/>
            <p:cNvGrpSpPr>
              <a:grpSpLocks/>
            </p:cNvGrpSpPr>
            <p:nvPr/>
          </p:nvGrpSpPr>
          <p:grpSpPr bwMode="auto">
            <a:xfrm>
              <a:off x="3648" y="2448"/>
              <a:ext cx="2112" cy="1008"/>
              <a:chOff x="3648" y="2448"/>
              <a:chExt cx="2112" cy="1008"/>
            </a:xfrm>
          </p:grpSpPr>
          <p:sp>
            <p:nvSpPr>
              <p:cNvPr id="25614" name="Line 20"/>
              <p:cNvSpPr>
                <a:spLocks noChangeShapeType="1"/>
              </p:cNvSpPr>
              <p:nvPr/>
            </p:nvSpPr>
            <p:spPr bwMode="auto">
              <a:xfrm>
                <a:off x="3648" y="2544"/>
                <a:ext cx="672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15" name="Rectangle 21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1584" cy="1008"/>
              </a:xfrm>
              <a:prstGeom prst="rect">
                <a:avLst/>
              </a:prstGeom>
              <a:gradFill rotWithShape="0">
                <a:gsLst>
                  <a:gs pos="0">
                    <a:srgbClr val="9900CC"/>
                  </a:gs>
                  <a:gs pos="100000">
                    <a:srgbClr val="80008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00CC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25613" name="Text Box 22"/>
            <p:cNvSpPr txBox="1">
              <a:spLocks noChangeArrowheads="1"/>
            </p:cNvSpPr>
            <p:nvPr/>
          </p:nvSpPr>
          <p:spPr bwMode="auto">
            <a:xfrm>
              <a:off x="4320" y="2544"/>
              <a:ext cx="1440" cy="7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transferring items from storage to memory and from memory to storage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3048000"/>
            <a:ext cx="3505200" cy="1600200"/>
            <a:chOff x="0" y="2448"/>
            <a:chExt cx="2208" cy="1008"/>
          </a:xfrm>
        </p:grpSpPr>
        <p:grpSp>
          <p:nvGrpSpPr>
            <p:cNvPr id="25608" name="Group 24"/>
            <p:cNvGrpSpPr>
              <a:grpSpLocks/>
            </p:cNvGrpSpPr>
            <p:nvPr/>
          </p:nvGrpSpPr>
          <p:grpSpPr bwMode="auto">
            <a:xfrm>
              <a:off x="0" y="2448"/>
              <a:ext cx="2208" cy="1008"/>
              <a:chOff x="0" y="2448"/>
              <a:chExt cx="2208" cy="1008"/>
            </a:xfrm>
          </p:grpSpPr>
          <p:sp>
            <p:nvSpPr>
              <p:cNvPr id="25610" name="Line 25"/>
              <p:cNvSpPr>
                <a:spLocks noChangeShapeType="1"/>
              </p:cNvSpPr>
              <p:nvPr/>
            </p:nvSpPr>
            <p:spPr bwMode="auto">
              <a:xfrm flipH="1">
                <a:off x="1488" y="2544"/>
                <a:ext cx="720" cy="19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11" name="Rectangle 26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1584" cy="1008"/>
              </a:xfrm>
              <a:prstGeom prst="rect">
                <a:avLst/>
              </a:prstGeom>
              <a:gradFill rotWithShape="0">
                <a:gsLst>
                  <a:gs pos="0">
                    <a:srgbClr val="9900CC"/>
                  </a:gs>
                  <a:gs pos="100000">
                    <a:srgbClr val="80008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00CC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25609" name="Text Box 27"/>
            <p:cNvSpPr txBox="1">
              <a:spLocks noChangeArrowheads="1"/>
            </p:cNvSpPr>
            <p:nvPr/>
          </p:nvSpPr>
          <p:spPr bwMode="auto">
            <a:xfrm>
              <a:off x="192" y="2640"/>
              <a:ext cx="1056" cy="57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receiving data from an input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Operating Systems – Configuring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When the OS starts up it must find and configure all of the hardware attached to the PC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It does this by using  device drivers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This is a small program that tells the operating system how to configure and communicate with each peace of hardware.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Each device attached to a PC has a unique driver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These drivers are either found in the OS system or come with the hardware on a CD/DVD disk.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The programs that control and maintain  the operation of the computer and its devices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The two parts of system software are the Operating System (OS) and utility programs.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Operating system (OS) (sometimes called the platform) coordinates all activities among computer hardware resources, applications and the user.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Utility programs are used to maintain the health of the operating system.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- Drivers</a:t>
            </a:r>
            <a:endParaRPr lang="en-US" dirty="0"/>
          </a:p>
        </p:txBody>
      </p:sp>
      <p:pic>
        <p:nvPicPr>
          <p:cNvPr id="3" name="Picture 19" descr="Fig1-03 mod c pri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819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dc1-03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1779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657600" y="2895600"/>
            <a:ext cx="2590800" cy="1905000"/>
            <a:chOff x="2928" y="2352"/>
            <a:chExt cx="1632" cy="1200"/>
          </a:xfrm>
        </p:grpSpPr>
        <p:sp>
          <p:nvSpPr>
            <p:cNvPr id="27654" name="AutoShape 22"/>
            <p:cNvSpPr>
              <a:spLocks noChangeArrowheads="1"/>
            </p:cNvSpPr>
            <p:nvPr/>
          </p:nvSpPr>
          <p:spPr bwMode="auto">
            <a:xfrm>
              <a:off x="2928" y="2352"/>
              <a:ext cx="1632" cy="1200"/>
            </a:xfrm>
            <a:prstGeom prst="leftRightArrow">
              <a:avLst>
                <a:gd name="adj1" fmla="val 50000"/>
                <a:gd name="adj2" fmla="val 38206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800080"/>
                </a:gs>
              </a:gsLst>
              <a:lin ang="2700000" scaled="1"/>
            </a:gradFill>
            <a:ln w="571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55" name="Text Box 23"/>
            <p:cNvSpPr txBox="1">
              <a:spLocks noChangeArrowheads="1"/>
            </p:cNvSpPr>
            <p:nvPr/>
          </p:nvSpPr>
          <p:spPr bwMode="auto">
            <a:xfrm>
              <a:off x="2976" y="2784"/>
              <a:ext cx="1536" cy="32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device driver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Systems - Spooling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76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Spooling is used to control the process of printing. 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Print jobs are sent to a buffer instead of directly to printer, where print jobs wait their turn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Systems - Spooling</a:t>
            </a:r>
            <a:endParaRPr lang="en-US" dirty="0"/>
          </a:p>
        </p:txBody>
      </p:sp>
      <p:pic>
        <p:nvPicPr>
          <p:cNvPr id="5" name="Picture 33" descr="fig8-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57650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fig8-1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163763"/>
            <a:ext cx="64484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581400" y="2133600"/>
            <a:ext cx="3962400" cy="990600"/>
            <a:chOff x="2736" y="1920"/>
            <a:chExt cx="2496" cy="624"/>
          </a:xfrm>
        </p:grpSpPr>
        <p:sp>
          <p:nvSpPr>
            <p:cNvPr id="29709" name="Text Box 36"/>
            <p:cNvSpPr txBox="1">
              <a:spLocks noChangeArrowheads="1"/>
            </p:cNvSpPr>
            <p:nvPr/>
          </p:nvSpPr>
          <p:spPr bwMode="auto">
            <a:xfrm>
              <a:off x="4080" y="1920"/>
              <a:ext cx="1152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print job</a:t>
              </a:r>
            </a:p>
          </p:txBody>
        </p:sp>
        <p:sp>
          <p:nvSpPr>
            <p:cNvPr id="29710" name="Line 37"/>
            <p:cNvSpPr>
              <a:spLocks noChangeShapeType="1"/>
            </p:cNvSpPr>
            <p:nvPr/>
          </p:nvSpPr>
          <p:spPr bwMode="auto">
            <a:xfrm flipH="1">
              <a:off x="2736" y="2016"/>
              <a:ext cx="1584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95600" y="1524000"/>
            <a:ext cx="4953000" cy="762000"/>
            <a:chOff x="1824" y="1488"/>
            <a:chExt cx="3120" cy="480"/>
          </a:xfrm>
        </p:grpSpPr>
        <p:sp>
          <p:nvSpPr>
            <p:cNvPr id="29707" name="Text Box 39"/>
            <p:cNvSpPr txBox="1">
              <a:spLocks noChangeArrowheads="1"/>
            </p:cNvSpPr>
            <p:nvPr/>
          </p:nvSpPr>
          <p:spPr bwMode="auto">
            <a:xfrm>
              <a:off x="3664" y="1488"/>
              <a:ext cx="1280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print spooler application</a:t>
              </a:r>
            </a:p>
          </p:txBody>
        </p:sp>
        <p:sp>
          <p:nvSpPr>
            <p:cNvPr id="29708" name="Line 40"/>
            <p:cNvSpPr>
              <a:spLocks noChangeShapeType="1"/>
            </p:cNvSpPr>
            <p:nvPr/>
          </p:nvSpPr>
          <p:spPr bwMode="auto">
            <a:xfrm flipH="1">
              <a:off x="1824" y="1600"/>
              <a:ext cx="1942" cy="3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81000" y="2514600"/>
            <a:ext cx="1905000" cy="914400"/>
            <a:chOff x="240" y="2112"/>
            <a:chExt cx="1200" cy="576"/>
          </a:xfrm>
        </p:grpSpPr>
        <p:sp>
          <p:nvSpPr>
            <p:cNvPr id="29704" name="Text Box 42"/>
            <p:cNvSpPr txBox="1">
              <a:spLocks noChangeArrowheads="1"/>
            </p:cNvSpPr>
            <p:nvPr/>
          </p:nvSpPr>
          <p:spPr bwMode="auto">
            <a:xfrm>
              <a:off x="240" y="2112"/>
              <a:ext cx="912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print queue</a:t>
              </a:r>
            </a:p>
          </p:txBody>
        </p:sp>
        <p:sp>
          <p:nvSpPr>
            <p:cNvPr id="29705" name="AutoShape 43"/>
            <p:cNvSpPr>
              <a:spLocks/>
            </p:cNvSpPr>
            <p:nvPr/>
          </p:nvSpPr>
          <p:spPr bwMode="auto">
            <a:xfrm>
              <a:off x="1296" y="2256"/>
              <a:ext cx="144" cy="432"/>
            </a:xfrm>
            <a:prstGeom prst="leftBracket">
              <a:avLst>
                <a:gd name="adj" fmla="val 25000"/>
              </a:avLst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Line 44"/>
            <p:cNvSpPr>
              <a:spLocks noChangeShapeType="1"/>
            </p:cNvSpPr>
            <p:nvPr/>
          </p:nvSpPr>
          <p:spPr bwMode="auto">
            <a:xfrm>
              <a:off x="1008" y="2304"/>
              <a:ext cx="28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Operating Systems</a:t>
            </a:r>
            <a:endParaRPr lang="en-US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81200" y="4787900"/>
            <a:ext cx="5029200" cy="1489075"/>
            <a:chOff x="1248" y="2824"/>
            <a:chExt cx="3168" cy="938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2242" y="3312"/>
              <a:ext cx="12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2400" b="1">
                  <a:solidFill>
                    <a:schemeClr val="bg1"/>
                  </a:solidFill>
                </a:rPr>
                <a:t>Stand-alone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755900" y="1981200"/>
            <a:ext cx="1878013" cy="5029200"/>
            <a:chOff x="1736" y="1056"/>
            <a:chExt cx="1183" cy="3168"/>
          </a:xfrm>
        </p:grpSpPr>
        <p:sp>
          <p:nvSpPr>
            <p:cNvPr id="30728" name="AutoShape 13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Rectangle 14"/>
            <p:cNvSpPr>
              <a:spLocks noChangeArrowheads="1"/>
            </p:cNvSpPr>
            <p:nvPr/>
          </p:nvSpPr>
          <p:spPr bwMode="auto">
            <a:xfrm>
              <a:off x="1736" y="2640"/>
              <a:ext cx="11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1" lang="en-US" sz="2300" b="1">
                  <a:solidFill>
                    <a:schemeClr val="bg1"/>
                  </a:solidFill>
                </a:rPr>
                <a:t>Embedded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387850" y="1981200"/>
            <a:ext cx="1489075" cy="5029200"/>
            <a:chOff x="2764" y="1056"/>
            <a:chExt cx="938" cy="3168"/>
          </a:xfrm>
        </p:grpSpPr>
        <p:sp>
          <p:nvSpPr>
            <p:cNvPr id="30726" name="AutoShape 16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17"/>
            <p:cNvSpPr>
              <a:spLocks noChangeArrowheads="1"/>
            </p:cNvSpPr>
            <p:nvPr/>
          </p:nvSpPr>
          <p:spPr bwMode="auto">
            <a:xfrm>
              <a:off x="2822" y="2464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1" lang="en-US" sz="2400" b="1">
                  <a:solidFill>
                    <a:schemeClr val="bg1"/>
                  </a:solidFill>
                </a:rPr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There are a number of network operating systems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These systems are designed to link multiple computers and peripherals together 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There systems produced by Microsoft, Sun and other companies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They can be based on Windows, Unix and Linux.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Embedded Operating Systems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7397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Operating systems for mobile devices</a:t>
            </a:r>
          </a:p>
          <a:p>
            <a:pPr eaLnBrk="1" hangingPunct="1"/>
            <a:endParaRPr lang="en-US" smtClean="0"/>
          </a:p>
        </p:txBody>
      </p:sp>
      <p:pic>
        <p:nvPicPr>
          <p:cNvPr id="32772" name="Picture 3" descr="P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27813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Smart pho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Verdana" pitchFamily="34" charset="0"/>
              </a:rPr>
              <a:t>A system software that allows the user to perform maintenance type tasks including</a:t>
            </a:r>
          </a:p>
          <a:p>
            <a:pPr lvl="1" eaLnBrk="1" hangingPunct="1"/>
            <a:r>
              <a:rPr lang="en-US" smtClean="0">
                <a:latin typeface="Verdana" pitchFamily="34" charset="0"/>
              </a:rPr>
              <a:t>Managing the computer</a:t>
            </a:r>
          </a:p>
          <a:p>
            <a:pPr lvl="1" eaLnBrk="1" hangingPunct="1"/>
            <a:r>
              <a:rPr lang="en-US" smtClean="0">
                <a:latin typeface="Verdana" pitchFamily="34" charset="0"/>
              </a:rPr>
              <a:t>Its device</a:t>
            </a:r>
          </a:p>
          <a:p>
            <a:pPr lvl="1" eaLnBrk="1" hangingPunct="1"/>
            <a:r>
              <a:rPr lang="en-US" smtClean="0">
                <a:latin typeface="Verdana" pitchFamily="34" charset="0"/>
              </a:rPr>
              <a:t>Its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Security Center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5814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Shows the status of programs running designed to protect the PC for outside threats.</a:t>
            </a:r>
          </a:p>
        </p:txBody>
      </p:sp>
      <p:pic>
        <p:nvPicPr>
          <p:cNvPr id="34820" name="Picture 4" descr="security cen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514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Personal Firewall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Detects and protects a computer from unauthorized intrusions</a:t>
            </a:r>
          </a:p>
        </p:txBody>
      </p:sp>
      <p:pic>
        <p:nvPicPr>
          <p:cNvPr id="35844" name="Picture 5" descr="Firew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8" y="1524000"/>
            <a:ext cx="429101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Uninstaller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Removes programs from the operating system.</a:t>
            </a:r>
          </a:p>
        </p:txBody>
      </p:sp>
      <p:pic>
        <p:nvPicPr>
          <p:cNvPr id="36868" name="Picture 4" descr="uninst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6577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3" y="2717800"/>
            <a:ext cx="4419600" cy="323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2717800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2717800"/>
            <a:ext cx="4267200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smtClean="0">
                <a:latin typeface="Verdana" pitchFamily="34" charset="0"/>
              </a:rPr>
              <a:t>start up the computer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provide user interface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manage programs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manage memory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schedule jobs and</a:t>
            </a:r>
            <a:br>
              <a:rPr lang="en-US" sz="2000" smtClean="0">
                <a:latin typeface="Verdana" pitchFamily="34" charset="0"/>
              </a:rPr>
            </a:br>
            <a:r>
              <a:rPr lang="en-US" sz="2000" smtClean="0">
                <a:latin typeface="Verdana" pitchFamily="34" charset="0"/>
              </a:rPr>
              <a:t>configure devices 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control a network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administer security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Provide file management and other utilities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monitor performance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11" name="Picture 10" descr="computer memor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824" y="2717800"/>
            <a:ext cx="41433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rint JObs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17800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y Network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5512" y="2717800"/>
            <a:ext cx="3810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ecurity cent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746375"/>
            <a:ext cx="4238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Windows Explorer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5630" y="2759728"/>
            <a:ext cx="44497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erformance monito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746375"/>
            <a:ext cx="44196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Disk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A program that scans for unnecessary files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It then gives you the option to remove the files.</a:t>
            </a:r>
          </a:p>
        </p:txBody>
      </p:sp>
      <p:pic>
        <p:nvPicPr>
          <p:cNvPr id="37892" name="Picture 5" descr="Disk Clean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609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Disk </a:t>
            </a:r>
            <a:r>
              <a:rPr lang="en-US" dirty="0" err="1" smtClean="0"/>
              <a:t>Fragmantation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524000"/>
            <a:ext cx="8851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When a hard drive is new files are stored in sequential blocks of data.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04800" y="2057400"/>
            <a:ext cx="8001000" cy="228600"/>
            <a:chOff x="304800" y="1981200"/>
            <a:chExt cx="8001000" cy="228600"/>
          </a:xfrm>
        </p:grpSpPr>
        <p:sp>
          <p:nvSpPr>
            <p:cNvPr id="3" name="Rectangle 2"/>
            <p:cNvSpPr/>
            <p:nvPr/>
          </p:nvSpPr>
          <p:spPr>
            <a:xfrm>
              <a:off x="304800" y="19812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19812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19812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1981200"/>
              <a:ext cx="5334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400" y="1981200"/>
              <a:ext cx="5334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86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400" y="1981200"/>
              <a:ext cx="5334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8800" y="1981200"/>
              <a:ext cx="5334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1981200"/>
              <a:ext cx="5334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5600" y="19812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000" y="19812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81200"/>
              <a:ext cx="533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04800" y="3276600"/>
            <a:ext cx="8001000" cy="228600"/>
            <a:chOff x="304800" y="2819400"/>
            <a:chExt cx="8001000" cy="228600"/>
          </a:xfrm>
        </p:grpSpPr>
        <p:sp>
          <p:nvSpPr>
            <p:cNvPr id="21" name="Rectangle 20"/>
            <p:cNvSpPr/>
            <p:nvPr/>
          </p:nvSpPr>
          <p:spPr>
            <a:xfrm>
              <a:off x="304800" y="2819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819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1600" y="2819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050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4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18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052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86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054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88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22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05600" y="2819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39000" y="2819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72400" y="2819400"/>
              <a:ext cx="533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2514600"/>
            <a:ext cx="861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When files are deleted space is opened up on the hard drive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3810000"/>
            <a:ext cx="8610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When new files are saved the bocks they contain fill in the hard drive starting from the front of the drive.</a:t>
            </a:r>
          </a:p>
        </p:txBody>
      </p:sp>
      <p:grpSp>
        <p:nvGrpSpPr>
          <p:cNvPr id="58" name="Group 61"/>
          <p:cNvGrpSpPr>
            <a:grpSpLocks/>
          </p:cNvGrpSpPr>
          <p:nvPr/>
        </p:nvGrpSpPr>
        <p:grpSpPr bwMode="auto">
          <a:xfrm>
            <a:off x="304800" y="4953000"/>
            <a:ext cx="8001000" cy="228600"/>
            <a:chOff x="304800" y="3962400"/>
            <a:chExt cx="8001000" cy="228600"/>
          </a:xfrm>
        </p:grpSpPr>
        <p:sp>
          <p:nvSpPr>
            <p:cNvPr id="38" name="Rectangle 37"/>
            <p:cNvSpPr/>
            <p:nvPr/>
          </p:nvSpPr>
          <p:spPr>
            <a:xfrm>
              <a:off x="304800" y="3962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8200" y="3962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3962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050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384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718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52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720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054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388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22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05600" y="3962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3962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72400" y="3962400"/>
              <a:ext cx="533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4038600" y="6096000"/>
            <a:ext cx="1600200" cy="228600"/>
            <a:chOff x="533400" y="5638800"/>
            <a:chExt cx="1600200" cy="228600"/>
          </a:xfrm>
        </p:grpSpPr>
        <p:sp>
          <p:nvSpPr>
            <p:cNvPr id="53" name="Rectangle 52"/>
            <p:cNvSpPr/>
            <p:nvPr/>
          </p:nvSpPr>
          <p:spPr>
            <a:xfrm>
              <a:off x="5334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668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002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2971800" y="6096000"/>
            <a:ext cx="1066800" cy="228600"/>
            <a:chOff x="2133600" y="5638800"/>
            <a:chExt cx="1066800" cy="228600"/>
          </a:xfrm>
        </p:grpSpPr>
        <p:sp>
          <p:nvSpPr>
            <p:cNvPr id="56" name="Rectangle 55"/>
            <p:cNvSpPr/>
            <p:nvPr/>
          </p:nvSpPr>
          <p:spPr>
            <a:xfrm>
              <a:off x="21336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670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600" y="5334000"/>
            <a:ext cx="861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new files is now fragmented on the hard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666 -0.16667 " pathEditMode="relative" ptsTypes="AA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1667 -0.16667 " pathEditMode="relative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/>
      <p:bldP spid="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Disk </a:t>
            </a:r>
            <a:r>
              <a:rPr lang="en-US" dirty="0" err="1" smtClean="0"/>
              <a:t>Fragmantation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Over time the hard drive on a computer becomes extremely fragmented.</a:t>
            </a:r>
          </a:p>
          <a:p>
            <a:r>
              <a:rPr lang="en-US" smtClean="0"/>
              <a:t>This will effect the speed at which the computer will work</a:t>
            </a:r>
          </a:p>
          <a:p>
            <a:r>
              <a:rPr lang="en-US" smtClean="0"/>
              <a:t>To correct this problem you must defragment  the hard drive.</a:t>
            </a:r>
          </a:p>
        </p:txBody>
      </p:sp>
      <p:pic>
        <p:nvPicPr>
          <p:cNvPr id="5" name="Content Placeholder 4" descr="fragmented Hard Driv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3724275" cy="1857375"/>
          </a:xfrm>
        </p:spPr>
      </p:pic>
      <p:pic>
        <p:nvPicPr>
          <p:cNvPr id="6" name="Picture 5" descr="unfragemened hard dri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548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3528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on the hard drive of most PC and laptops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or on ROM chips in most hand held devices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16" descr="Fig7-12 mod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518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fig4-46 mod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1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Starting or restarting a computer is called Booting 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There are two ways of booting a computer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Start-up</a:t>
            </a:r>
            <a:endParaRPr lang="en-US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" y="1676400"/>
            <a:ext cx="7527925" cy="2590800"/>
            <a:chOff x="288" y="1056"/>
            <a:chExt cx="4742" cy="1632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88" y="1104"/>
              <a:ext cx="2496" cy="1440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84" y="1182"/>
              <a:ext cx="2304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cold boot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Process of turning on a computer after it has been powered off completely</a:t>
              </a:r>
            </a:p>
          </p:txBody>
        </p:sp>
        <p:pic>
          <p:nvPicPr>
            <p:cNvPr id="13322" name="Picture 12" descr="Fig08-02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1056"/>
              <a:ext cx="143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457200" y="4267200"/>
            <a:ext cx="7756525" cy="2286000"/>
            <a:chOff x="457200" y="4267200"/>
            <a:chExt cx="7756525" cy="2286000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57200" y="4267200"/>
              <a:ext cx="3962400" cy="2286000"/>
              <a:chOff x="288" y="2688"/>
              <a:chExt cx="2496" cy="1440"/>
            </a:xfrm>
          </p:grpSpPr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288" y="2688"/>
                <a:ext cx="2496" cy="144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8" name="Text Box 11"/>
              <p:cNvSpPr txBox="1">
                <a:spLocks noChangeArrowheads="1"/>
              </p:cNvSpPr>
              <p:nvPr/>
            </p:nvSpPr>
            <p:spPr bwMode="auto">
              <a:xfrm>
                <a:off x="384" y="2880"/>
                <a:ext cx="2304" cy="1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warm boot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Process of restarting a computer that is already powered on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683819"/>
              <a:ext cx="2422525" cy="1451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 Desktop PC Boots</a:t>
            </a:r>
            <a:endParaRPr lang="en-US" dirty="0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28600" y="1752600"/>
            <a:ext cx="2514600" cy="1768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1: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Power supply sends signal to components in system unit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04800" y="3581400"/>
            <a:ext cx="2362200" cy="1463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2: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The processor accesses BIOS to start computer</a:t>
            </a:r>
          </a:p>
        </p:txBody>
      </p:sp>
      <p:pic>
        <p:nvPicPr>
          <p:cNvPr id="14341" name="Picture 24" descr="Fig8-04 mod step 1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60513"/>
            <a:ext cx="57912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27"/>
          <p:cNvSpPr txBox="1">
            <a:spLocks noChangeArrowheads="1"/>
          </p:cNvSpPr>
          <p:nvPr/>
        </p:nvSpPr>
        <p:spPr bwMode="auto">
          <a:xfrm>
            <a:off x="4419600" y="3429000"/>
            <a:ext cx="13017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14343" name="Text Box 28"/>
          <p:cNvSpPr txBox="1">
            <a:spLocks noChangeArrowheads="1"/>
          </p:cNvSpPr>
          <p:nvPr/>
        </p:nvSpPr>
        <p:spPr bwMode="auto">
          <a:xfrm>
            <a:off x="4581525" y="4456113"/>
            <a:ext cx="7429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14344" name="Line 29"/>
          <p:cNvSpPr>
            <a:spLocks noChangeShapeType="1"/>
          </p:cNvSpPr>
          <p:nvPr/>
        </p:nvSpPr>
        <p:spPr bwMode="auto">
          <a:xfrm>
            <a:off x="4876800" y="3733800"/>
            <a:ext cx="0" cy="7620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 Desktop PC Boots</a:t>
            </a:r>
            <a:endParaRPr lang="en-US" dirty="0"/>
          </a:p>
        </p:txBody>
      </p:sp>
      <p:pic>
        <p:nvPicPr>
          <p:cNvPr id="15363" name="Picture 14" descr="Fig8-04 mod step 3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738" y="1484313"/>
            <a:ext cx="591026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4352925" y="3429000"/>
            <a:ext cx="1295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 rot="-5400000">
            <a:off x="4649788" y="4608513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6943725" y="2438400"/>
            <a:ext cx="14478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CD-ROM drive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228600" y="1524000"/>
            <a:ext cx="2667000" cy="2073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3: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BIOS  checks components such as mouse, keyboard connectors, and expansion cards</a:t>
            </a:r>
          </a:p>
        </p:txBody>
      </p:sp>
      <p:pic>
        <p:nvPicPr>
          <p:cNvPr id="8" name="Picture 20" descr="Fig8-04 peripheral mous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2743200" cy="1246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</p:pic>
      <p:pic>
        <p:nvPicPr>
          <p:cNvPr id="9" name="Picture 21" descr="Fig8-04 peripheral key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410200"/>
            <a:ext cx="5105400" cy="1112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</p:pic>
      <p:sp>
        <p:nvSpPr>
          <p:cNvPr id="15370" name="Text Box 22"/>
          <p:cNvSpPr txBox="1">
            <a:spLocks noChangeArrowheads="1"/>
          </p:cNvSpPr>
          <p:nvPr/>
        </p:nvSpPr>
        <p:spPr bwMode="auto">
          <a:xfrm>
            <a:off x="5029200" y="5370513"/>
            <a:ext cx="1905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expansion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 Desktop PC Boots</a:t>
            </a:r>
            <a:endParaRPr lang="en-US" dirty="0"/>
          </a:p>
        </p:txBody>
      </p:sp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5029200" y="5257800"/>
            <a:ext cx="1905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expansion cards</a:t>
            </a:r>
          </a:p>
        </p:txBody>
      </p:sp>
      <p:pic>
        <p:nvPicPr>
          <p:cNvPr id="16388" name="Picture 14" descr="Fig8-04 mod step 4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350" y="1560513"/>
            <a:ext cx="5826125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304800" y="1524000"/>
            <a:ext cx="2590800" cy="1768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4: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Results of POST are compared to data in the CMOS chip</a:t>
            </a:r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4343400" y="3505200"/>
            <a:ext cx="1295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16391" name="Text Box 17"/>
          <p:cNvSpPr txBox="1">
            <a:spLocks noChangeArrowheads="1"/>
          </p:cNvSpPr>
          <p:nvPr/>
        </p:nvSpPr>
        <p:spPr bwMode="auto">
          <a:xfrm rot="-5400000">
            <a:off x="4640263" y="4684713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BIOS</a:t>
            </a: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6934200" y="2514600"/>
            <a:ext cx="14478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CD-ROM drive</a:t>
            </a:r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6934200" y="2971800"/>
            <a:ext cx="762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CMOS</a:t>
            </a:r>
          </a:p>
        </p:txBody>
      </p:sp>
      <p:sp>
        <p:nvSpPr>
          <p:cNvPr id="16394" name="Text Box 21"/>
          <p:cNvSpPr txBox="1">
            <a:spLocks noChangeArrowheads="1"/>
          </p:cNvSpPr>
          <p:nvPr/>
        </p:nvSpPr>
        <p:spPr bwMode="auto">
          <a:xfrm>
            <a:off x="5029200" y="5486400"/>
            <a:ext cx="1905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expansion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337</TotalTime>
  <Words>968</Words>
  <Application>Microsoft Office PowerPoint</Application>
  <PresentationFormat>On-screen Show (4:3)</PresentationFormat>
  <Paragraphs>170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Operating System Review</vt:lpstr>
      <vt:lpstr>System Software</vt:lpstr>
      <vt:lpstr>Operating System Functions</vt:lpstr>
      <vt:lpstr>Operating Systems Location</vt:lpstr>
      <vt:lpstr>Operating System Start-up</vt:lpstr>
      <vt:lpstr>Operating System Start-up</vt:lpstr>
      <vt:lpstr>How a Desktop PC Boots</vt:lpstr>
      <vt:lpstr>How a Desktop PC Boots</vt:lpstr>
      <vt:lpstr>How a Desktop PC Boots</vt:lpstr>
      <vt:lpstr>How a Desktop PC Boots</vt:lpstr>
      <vt:lpstr>How a Desktop PC Boots</vt:lpstr>
      <vt:lpstr>How a Desktop PC Boots</vt:lpstr>
      <vt:lpstr>The User Interface</vt:lpstr>
      <vt:lpstr>OS Functions – Multitasking </vt:lpstr>
      <vt:lpstr>OS – Memory Management</vt:lpstr>
      <vt:lpstr>OS – Virtural Machines</vt:lpstr>
      <vt:lpstr>Opreating Systems - Jobs</vt:lpstr>
      <vt:lpstr>Opreating Systems - Jobs</vt:lpstr>
      <vt:lpstr>Operating Systems – Configuring Hardware</vt:lpstr>
      <vt:lpstr>Operating System - Drivers</vt:lpstr>
      <vt:lpstr>Operating Systems - Spooling</vt:lpstr>
      <vt:lpstr>Operating Systems - Spooling</vt:lpstr>
      <vt:lpstr>Types of Operating Systems</vt:lpstr>
      <vt:lpstr>Network Operating System</vt:lpstr>
      <vt:lpstr>Embedded Operating Systems</vt:lpstr>
      <vt:lpstr>Utility Programs</vt:lpstr>
      <vt:lpstr>Security Center</vt:lpstr>
      <vt:lpstr>Personal Firewall</vt:lpstr>
      <vt:lpstr>Uninstaller</vt:lpstr>
      <vt:lpstr>Disk Cleanup</vt:lpstr>
      <vt:lpstr>Disk Fragmantation </vt:lpstr>
      <vt:lpstr>Disk Fragmantation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– Operating Systems</dc:title>
  <dc:creator>John Putz</dc:creator>
  <cp:lastModifiedBy>John</cp:lastModifiedBy>
  <cp:revision>72</cp:revision>
  <dcterms:created xsi:type="dcterms:W3CDTF">2009-04-18T23:40:02Z</dcterms:created>
  <dcterms:modified xsi:type="dcterms:W3CDTF">2012-08-17T00:52:21Z</dcterms:modified>
</cp:coreProperties>
</file>